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36" r:id="rId3"/>
    <p:sldId id="433" r:id="rId4"/>
    <p:sldId id="434" r:id="rId5"/>
    <p:sldId id="435" r:id="rId6"/>
    <p:sldId id="438" r:id="rId7"/>
    <p:sldId id="439" r:id="rId8"/>
    <p:sldId id="440" r:id="rId9"/>
    <p:sldId id="432" r:id="rId10"/>
    <p:sldId id="437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E576636-B49E-5442-3716-D273D55722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CB4436-876F-84AF-755A-97839AB101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6B7E1-9FF1-48D8-AE02-2D1851F43E31}" type="datetimeFigureOut">
              <a:rPr lang="de-DE" smtClean="0"/>
              <a:t>29.04.2025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2C6B7-7AB7-3C2C-2C63-D04AD54C4F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22A02B-5079-62EF-492D-FCD9FE8F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E2AE1-BB67-4570-A2AD-D5DA0A5AA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20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E2C0-165A-41C6-AD73-69822BABCBFD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7876-3093-4D8E-80B1-ADFFA8D5FB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20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24465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149272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228509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1407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130983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79439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393190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START: 13:30 UHR </a:t>
            </a:r>
          </a:p>
          <a:p>
            <a:endParaRPr lang="de-DE" b="1" dirty="0"/>
          </a:p>
          <a:p>
            <a:r>
              <a:rPr lang="de-DE" b="1" dirty="0"/>
              <a:t>Fü</a:t>
            </a:r>
            <a:r>
              <a:rPr lang="de-DE" dirty="0"/>
              <a:t>:</a:t>
            </a:r>
          </a:p>
          <a:p>
            <a:r>
              <a:rPr lang="de-DE" dirty="0"/>
              <a:t>Begrüßung und Agenda</a:t>
            </a:r>
          </a:p>
        </p:txBody>
      </p:sp>
    </p:spTree>
    <p:extLst>
      <p:ext uri="{BB962C8B-B14F-4D97-AF65-F5344CB8AC3E}">
        <p14:creationId xmlns:p14="http://schemas.microsoft.com/office/powerpoint/2010/main" val="207469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Ende 16:00Uhr</a:t>
            </a:r>
          </a:p>
        </p:txBody>
      </p:sp>
    </p:spTree>
    <p:extLst>
      <p:ext uri="{BB962C8B-B14F-4D97-AF65-F5344CB8AC3E}">
        <p14:creationId xmlns:p14="http://schemas.microsoft.com/office/powerpoint/2010/main" val="252734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C5051-A02E-5445-8867-FE634B563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D3F605-5A84-A43E-3E79-E2B1F3479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4855F-82DE-4C4E-8D89-CFC0CDC0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32DB0-2E24-FB92-1A4C-6F2AF42B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E1821E-D817-0162-E81C-CFFFB4E2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4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62EA5-6C74-D5CA-D018-1574AD6E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8096E0-84EA-2D84-A3DF-E05B513BF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474AF-7000-752B-0B67-0FD25C22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EAD9FA-7DC3-06CF-3ECA-18AE9A43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AA88E-4515-9095-7DA8-655287C4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88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CFEF82-5964-7BBD-A8C7-60E25F0F1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6CD236-9F3A-CA98-7434-1214B3F8F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BD7DB2-C4F8-F052-510A-9B02DFBD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A4185B-4C8A-BF7F-4AD6-A76A2AB8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A430AF-9CBE-7447-D8D9-3B7E526D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46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B53CC-5822-EEC6-0321-DEA30C11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D21099-2071-2F82-D4F6-C6806E4F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557727-CE98-E0C4-2049-3AB69AB7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A93AE9-5F42-F9F1-64FD-5A8F9395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A9A9-A55B-57E4-8021-72A1F270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7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3808D-F710-4118-FF61-F4BBEE00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B7A722-8D01-7972-C11F-43DB87CD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416B4B-A401-F7E8-AF06-87B0ADE8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F20695-E4AD-C988-69EE-2B3CF6A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745E05-8EE1-9EA0-FEC0-DDFBFDFA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78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0FC7F-0089-9A47-7A81-ED407B6F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3A417B-110B-C59E-1331-16D022064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12FD91-ABF6-85AE-3E2C-288CB218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19D94D-53A0-E3B1-011E-DB2CB09B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5977AE-0753-85CF-34AE-15B55AAE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95555F-66A2-F68C-CAD2-EB674DCB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6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BED0A-C3E7-8269-F07C-3AE49120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7BA6E9-C62C-A923-BEB4-D1E9964B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01D5F1-8928-6A38-36BE-6B92F6C6D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D9A6B2-B872-1AF3-A2C9-997B6332F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661BA8-1949-3233-3EC1-FB4AC04A4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38645A-1F10-AA50-CBF0-7AC4076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F73A5A-BC1F-320C-B04A-C43E7D43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BB833A-11CA-E347-A7C9-B4A5FC63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7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9480A-53C5-0825-26A5-535794C9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FA08F9-A29E-01A3-9993-35484AC0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A5A048-DEF3-8A60-B7BB-9E892BE4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D4EBC7-09DA-0060-00A0-F08BC7B2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9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B39068-2AF6-04B4-0CE3-81E03BAA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058300-8069-82C6-6A9E-89533217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0C38A5-67F1-30B3-A6D1-FFFF84CC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90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77823-1542-519D-1866-A975F6EF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BE4F6-E90A-AF3D-2439-043D67DA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930221-9815-49FC-B386-9B995C8DD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11A2F7-0C9E-775E-8D65-34B74822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C8BC6-2FFD-CE46-1F07-725F07C3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A138AE-D220-DAC8-0475-E3BA3BEC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9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AF6B3-9121-77C3-5C77-4FEE4A6B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77FE9F-927B-EB7B-4EE0-7E78480CC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01388E-1618-3EB8-7D47-49F5B654E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882EAA-A973-572A-10B1-27202340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F98428-23DF-F386-4AA3-F39509AF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C66810-26BA-8DBF-D31E-5DE97E4A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7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75B143-3C28-F461-AD36-402304A6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1BAC1-D669-4C6C-96F0-2DAED150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4EA55-7E1C-592D-3FC7-9DE14BE58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BAC9C-AFA4-4D07-B1CF-5315801B9002}" type="datetimeFigureOut">
              <a:rPr lang="de-DE" smtClean="0"/>
              <a:t>29.04.2025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8035F-4D60-88C2-EE0C-EB372C83F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BC979-3A2C-D4FC-19E4-F26C6C2D5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59B10C-37E8-4F4D-8F50-C1C865713C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2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.sandu@wabeq.de" TargetMode="External"/><Relationship Id="rId4" Type="http://schemas.openxmlformats.org/officeDocument/2006/relationships/hyperlink" Target="mailto:a.amin@wabeq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8B936-8550-6267-5410-A2F58853E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B844E9-8110-023B-F171-572EE4ABA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Screenshot, Grafiken, Electric Blue (Farbe), Grafikdesign enthält.&#10;&#10;KI-generierte Inhalte können fehlerhaft sein.">
            <a:extLst>
              <a:ext uri="{FF2B5EF4-FFF2-40B4-BE49-F238E27FC236}">
                <a16:creationId xmlns:a16="http://schemas.microsoft.com/office/drawing/2014/main" id="{FE0690FA-EA29-AC9B-D1CD-A87433BF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5D23DD-C28C-DEB2-6C1B-6C38BF7B8D1A}"/>
              </a:ext>
            </a:extLst>
          </p:cNvPr>
          <p:cNvSpPr txBox="1"/>
          <p:nvPr/>
        </p:nvSpPr>
        <p:spPr>
          <a:xfrm>
            <a:off x="1431636" y="2207491"/>
            <a:ext cx="9698182" cy="334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41DEEA-40C8-D1F4-D593-E82CE25FBE19}"/>
              </a:ext>
            </a:extLst>
          </p:cNvPr>
          <p:cNvSpPr txBox="1"/>
          <p:nvPr/>
        </p:nvSpPr>
        <p:spPr>
          <a:xfrm>
            <a:off x="463911" y="2542032"/>
            <a:ext cx="97108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cap="all" spc="200" dirty="0">
                <a:solidFill>
                  <a:schemeClr val="bg1"/>
                </a:solidFill>
                <a:latin typeface="Covered By Your Grace" panose="020F0502020204030204" pitchFamily="2" charset="0"/>
              </a:rPr>
              <a:t>Vielen Dank für die Einladung</a:t>
            </a:r>
            <a:r>
              <a:rPr lang="de-DE" sz="6600" b="1" cap="all" spc="200" dirty="0">
                <a:solidFill>
                  <a:schemeClr val="bg1"/>
                </a:solidFill>
                <a:latin typeface="Covered By Your Grace"/>
              </a:rPr>
              <a:t>!</a:t>
            </a:r>
          </a:p>
          <a:p>
            <a:endParaRPr lang="de-DE" sz="6600" b="1" cap="all" spc="200" dirty="0">
              <a:solidFill>
                <a:schemeClr val="bg1"/>
              </a:solidFill>
              <a:latin typeface="Covered By Your Grace"/>
            </a:endParaRPr>
          </a:p>
          <a:p>
            <a:pPr algn="ctr"/>
            <a:r>
              <a:rPr lang="de-DE" sz="3200" cap="all" spc="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751DCC-C3EA-DA85-D45F-1D9C9CEB430C}"/>
              </a:ext>
            </a:extLst>
          </p:cNvPr>
          <p:cNvSpPr txBox="1"/>
          <p:nvPr/>
        </p:nvSpPr>
        <p:spPr>
          <a:xfrm>
            <a:off x="565511" y="4429919"/>
            <a:ext cx="701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Barlow Semi Condensed Medium" panose="00000606000000000000" pitchFamily="2" charset="0"/>
              </a:rPr>
              <a:t>Jugend Wohngruppe Bremen-Nord</a:t>
            </a:r>
          </a:p>
        </p:txBody>
      </p:sp>
    </p:spTree>
    <p:extLst>
      <p:ext uri="{BB962C8B-B14F-4D97-AF65-F5344CB8AC3E}">
        <p14:creationId xmlns:p14="http://schemas.microsoft.com/office/powerpoint/2010/main" val="16391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B4E00-15A9-4F5F-A15C-6AF1C31B0892}"/>
              </a:ext>
            </a:extLst>
          </p:cNvPr>
          <p:cNvSpPr txBox="1">
            <a:spLocks/>
          </p:cNvSpPr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800" cap="all" dirty="0">
                <a:solidFill>
                  <a:schemeClr val="bg1"/>
                </a:solidFill>
                <a:latin typeface="Covered By Your Grace" pitchFamily="2" charset="0"/>
              </a:rPr>
              <a:t>vielen Dank </a:t>
            </a:r>
          </a:p>
          <a:p>
            <a:pPr>
              <a:spcAft>
                <a:spcPts val="600"/>
              </a:spcAft>
            </a:pPr>
            <a:r>
              <a:rPr lang="en-US" sz="6800" cap="all" dirty="0">
                <a:solidFill>
                  <a:schemeClr val="bg1"/>
                </a:solidFill>
                <a:latin typeface="Covered By Your Grace" pitchFamily="2" charset="0"/>
              </a:rPr>
              <a:t>für Ihre Aufmerksamkeit</a:t>
            </a:r>
          </a:p>
        </p:txBody>
      </p:sp>
      <p:pic>
        <p:nvPicPr>
          <p:cNvPr id="3" name="Grafik 2" descr="Ein Bild, das Screenshot, Grafiken, Electric Blue (Farbe), Grafikdesign enthält.&#10;&#10;KI-generierte Inhalte können fehlerhaft sein.">
            <a:extLst>
              <a:ext uri="{FF2B5EF4-FFF2-40B4-BE49-F238E27FC236}">
                <a16:creationId xmlns:a16="http://schemas.microsoft.com/office/drawing/2014/main" id="{1C44CD9D-1200-AD6F-D56F-286A4F884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322CDF-5F05-032B-045E-49ED778E8322}"/>
              </a:ext>
            </a:extLst>
          </p:cNvPr>
          <p:cNvSpPr txBox="1"/>
          <p:nvPr/>
        </p:nvSpPr>
        <p:spPr>
          <a:xfrm>
            <a:off x="463911" y="2542032"/>
            <a:ext cx="97108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cap="all" spc="200" dirty="0">
                <a:solidFill>
                  <a:schemeClr val="bg1"/>
                </a:solidFill>
                <a:latin typeface="Covered By Your Grace" panose="020F0502020204030204" pitchFamily="2" charset="0"/>
              </a:rPr>
              <a:t>Vielen Dank für die Aufmerksamkeit</a:t>
            </a:r>
            <a:endParaRPr lang="de-DE" sz="6600" b="1" cap="all" spc="200" dirty="0">
              <a:solidFill>
                <a:schemeClr val="bg1"/>
              </a:solidFill>
              <a:latin typeface="Covered By Your Grace"/>
            </a:endParaRPr>
          </a:p>
          <a:p>
            <a:endParaRPr lang="de-DE" sz="6600" b="1" cap="all" spc="200" dirty="0">
              <a:solidFill>
                <a:schemeClr val="bg1"/>
              </a:solidFill>
              <a:latin typeface="Covered By Your Grace"/>
            </a:endParaRPr>
          </a:p>
          <a:p>
            <a:pPr algn="ctr"/>
            <a:r>
              <a:rPr lang="de-DE" sz="3200" cap="all" spc="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128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1267153" y="114079"/>
            <a:ext cx="1064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overed By Your Grace" panose="020F0502020204030204"/>
              </a:rPr>
              <a:t>Wohngruppe zur Verselbständigung</a:t>
            </a:r>
            <a:r>
              <a:rPr lang="de-DE" sz="3600" b="1" dirty="0">
                <a:solidFill>
                  <a:schemeClr val="tx2"/>
                </a:solidFill>
                <a:latin typeface="Covered By Your Grace" panose="020F0502020204030204"/>
              </a:rPr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364330" y="1091282"/>
            <a:ext cx="85484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</a:t>
            </a:r>
            <a:r>
              <a:rPr lang="en-US" sz="2400" b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Träger</a:t>
            </a:r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WaBeQ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GmbHg, Bremen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Ort: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Bremen-Burglesum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Ziel: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Verselbständigung von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gemischtgeschlechtlichen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Jugendlichen ab 16</a:t>
            </a:r>
          </a:p>
          <a:p>
            <a:pPr algn="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Jahren mit Bildungs- und Arbeitsperspektive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Plätze: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15 (in 2 Phasen: 9 + 6)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Standorte: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Wohngruppe (Burgdammer Postweg) &amp;</a:t>
            </a:r>
          </a:p>
          <a:p>
            <a:pPr algn="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Werkstätten (Getreidestraße)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Besonderheit: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Kombination aus stationärer Jugendhilfe und arbeitsweltbezogener Förderung</a:t>
            </a:r>
            <a:endParaRPr lang="de-DE" sz="2400" dirty="0">
              <a:solidFill>
                <a:schemeClr val="tx2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  <a:p>
            <a:pPr algn="r"/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 Semi Condensed Medium" panose="000006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0885"/>
            <a:ext cx="1474121" cy="67330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444538" y="760410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1140693" y="114079"/>
            <a:ext cx="1064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overed By Your Grace" panose="020F0502020204030204"/>
              </a:rPr>
              <a:t>Rechtliche Grundlagen &amp; Zielgruppe</a:t>
            </a:r>
            <a:endParaRPr lang="de-DE" sz="3600" b="1" dirty="0">
              <a:solidFill>
                <a:schemeClr val="tx2"/>
              </a:solidFill>
              <a:latin typeface="Covered By Your Grace" panose="020F050202020403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226056" y="1266381"/>
            <a:ext cx="85484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Rechtsgrundlage: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§34, §35a, §41 SGB VIII (i.V.m. §35a)</a:t>
            </a:r>
          </a:p>
          <a:p>
            <a:pPr algn="r"/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  <a:p>
            <a:pPr algn="r"/>
            <a:r>
              <a:rPr lang="en-US" sz="24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Zielgruppe: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Jugendliche und junge Erwachsene ab 16 Jahren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Mit Motivation zur Selbständigkeit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Bereitschaft zur Schul-/Berufsperspektive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Aufnahme möglich bei: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Entwicklungs- und Bindungsproblematiken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Belastungen im familiären Umfeld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" panose="00000500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0887"/>
            <a:ext cx="1474121" cy="673303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242522" y="760410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9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1140693" y="114079"/>
            <a:ext cx="1064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overed By Your Grace" panose="020F0502020204030204"/>
              </a:rPr>
              <a:t>Pädagogisches Konzept &amp; Arbeitsweise</a:t>
            </a:r>
            <a:endParaRPr lang="de-DE" sz="3600" b="1" dirty="0">
              <a:solidFill>
                <a:schemeClr val="tx2"/>
              </a:solidFill>
              <a:latin typeface="Covered By Your Grace" panose="020F050202020403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472843" y="1120333"/>
            <a:ext cx="85484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-Systemisch-lösungsorientierter Ansatz, alltagsorientiert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Arbeit in zwei Phasen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Methoden: Einzel-/Gruppenarbeit, Biografiearbeit, Sexualpädagogik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Arbeitspädagogik: 8-Wochen-Orientierung &amp; Spezialisierung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Partizipation: Gruppenrunden, Freizeitplanung, Gruppensprecherwahl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- Besonderheit: Enge Verzahnung mit Arbeitswelt</a:t>
            </a:r>
            <a:endParaRPr lang="de-DE" sz="2400" dirty="0">
              <a:solidFill>
                <a:schemeClr val="tx2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  <a:p>
            <a:pPr algn="r"/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 Semi Condensed Medium" panose="000006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97964"/>
            <a:ext cx="1353576" cy="62735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>
            <a:cxnSpLocks/>
          </p:cNvCxnSpPr>
          <p:nvPr/>
        </p:nvCxnSpPr>
        <p:spPr>
          <a:xfrm flipH="1">
            <a:off x="3939702" y="675571"/>
            <a:ext cx="7809125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87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3200375" y="114079"/>
            <a:ext cx="858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overed By Your Grace" panose="020F0502020204030204"/>
              </a:rPr>
              <a:t>Stellenschlüssel, Betreuung &amp; Ausschlusskriterien</a:t>
            </a:r>
            <a:endParaRPr lang="de-DE" sz="3600" b="1" dirty="0">
              <a:solidFill>
                <a:schemeClr val="tx2"/>
              </a:solidFill>
              <a:latin typeface="Covered By Your Grace" panose="020F050202020403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270868" y="1437519"/>
            <a:ext cx="85484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Personalstruktur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: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6,5 VZ-Stellen pädagogisches Personal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1,0 VZ arbeitspädagogische Fachkraft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Nachtbereitschaft täglich, weitere Unterstützungskräfte (ca.12 Mitarbeitende)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en-US" sz="24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Betreuung: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24/7 durch Tag- und Nachdienste</a:t>
            </a:r>
          </a:p>
          <a:p>
            <a:pPr algn="r"/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Ausschlusskriterien: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Manifeste Suchtstörungen, stark chronifizierte psych. Erkrankungen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Schwere geistige/körperliche Behinderungen</a:t>
            </a:r>
            <a:b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</a:b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 Gewaltbefürwortung</a:t>
            </a:r>
            <a:endParaRPr lang="de-DE" sz="2400" dirty="0">
              <a:solidFill>
                <a:schemeClr val="tx2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  <a:p>
            <a:pPr algn="r"/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 Semi Condensed Medium" panose="000006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14079"/>
            <a:ext cx="1474121" cy="67330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139738" y="1375963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67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3200375" y="114079"/>
            <a:ext cx="858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tx2"/>
                </a:solidFill>
                <a:latin typeface="Covered By Your Grace" panose="020F0502020204030204"/>
              </a:rPr>
              <a:t>Ein paar erste Eindrücke</a:t>
            </a:r>
          </a:p>
          <a:p>
            <a:pPr algn="r"/>
            <a:r>
              <a:rPr lang="de-DE" sz="3600" dirty="0">
                <a:solidFill>
                  <a:schemeClr val="tx2"/>
                </a:solidFill>
                <a:latin typeface="Covered By Your Grace" panose="020F0502020204030204"/>
              </a:rPr>
              <a:t>Klient/innen Zimmer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270868" y="1437519"/>
            <a:ext cx="854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 Semi Condensed Medium" panose="000006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14079"/>
            <a:ext cx="1474121" cy="67330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139738" y="1375963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fik 6" descr="Ein Bild, das Im Haus, Boden, Wand, Fußboden enthält.">
            <a:extLst>
              <a:ext uri="{FF2B5EF4-FFF2-40B4-BE49-F238E27FC236}">
                <a16:creationId xmlns:a16="http://schemas.microsoft.com/office/drawing/2014/main" id="{B038228B-9AB4-0E67-3DD4-D99FABCA5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38" y="3662148"/>
            <a:ext cx="3745765" cy="2809324"/>
          </a:xfrm>
          <a:prstGeom prst="rect">
            <a:avLst/>
          </a:prstGeom>
        </p:spPr>
      </p:pic>
      <p:pic>
        <p:nvPicPr>
          <p:cNvPr id="10" name="Grafik 9" descr="Ein Bild, das Im Haus, Wand, Inneneinrichtung, Boden enthält.">
            <a:extLst>
              <a:ext uri="{FF2B5EF4-FFF2-40B4-BE49-F238E27FC236}">
                <a16:creationId xmlns:a16="http://schemas.microsoft.com/office/drawing/2014/main" id="{E1C26BE0-E9B5-2554-A142-5F226628C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71" y="1437519"/>
            <a:ext cx="3745768" cy="28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3200375" y="114079"/>
            <a:ext cx="858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tx2"/>
                </a:solidFill>
                <a:latin typeface="Covered By Your Grace" panose="020F0502020204030204"/>
              </a:rPr>
              <a:t>Ein paar erste Eindrücke</a:t>
            </a:r>
          </a:p>
          <a:p>
            <a:pPr algn="r"/>
            <a:r>
              <a:rPr lang="de-DE" sz="3600" dirty="0">
                <a:solidFill>
                  <a:schemeClr val="tx2"/>
                </a:solidFill>
                <a:latin typeface="Covered By Your Grace" panose="020F0502020204030204"/>
              </a:rPr>
              <a:t>Küche, Bad und Garten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270868" y="1437519"/>
            <a:ext cx="854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 Semi Condensed Medium" panose="000006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14079"/>
            <a:ext cx="1474121" cy="67330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139738" y="1375963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afik 8" descr="Ein Bild, das Wand, Im Haus, Putz, Inneneinrichtung enthält.&#10;&#10;KI-generierte Inhalte können fehlerhaft sein.">
            <a:extLst>
              <a:ext uri="{FF2B5EF4-FFF2-40B4-BE49-F238E27FC236}">
                <a16:creationId xmlns:a16="http://schemas.microsoft.com/office/drawing/2014/main" id="{2C7CCDCF-7D3C-5DB2-15D3-F2F91DA21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5009" y="3054034"/>
            <a:ext cx="4600170" cy="2587560"/>
          </a:xfrm>
          <a:prstGeom prst="rect">
            <a:avLst/>
          </a:prstGeom>
        </p:spPr>
      </p:pic>
      <p:pic>
        <p:nvPicPr>
          <p:cNvPr id="12" name="Grafik 11" descr="Ein Bild, das Im Haus, Wand, Spiegel, Badezimmerzubehör enthält.&#10;&#10;KI-generierte Inhalte können fehlerhaft sein.">
            <a:extLst>
              <a:ext uri="{FF2B5EF4-FFF2-40B4-BE49-F238E27FC236}">
                <a16:creationId xmlns:a16="http://schemas.microsoft.com/office/drawing/2014/main" id="{6AE110F6-4858-A93A-3015-CAFC306B4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2693" y="2592371"/>
            <a:ext cx="4600171" cy="2587558"/>
          </a:xfrm>
          <a:prstGeom prst="rect">
            <a:avLst/>
          </a:prstGeom>
        </p:spPr>
      </p:pic>
      <p:pic>
        <p:nvPicPr>
          <p:cNvPr id="14" name="Grafik 13" descr="Ein Bild, das draußen, Baum, Pflanze, Gras enthält.&#10;&#10;KI-generierte Inhalte können fehlerhaft sein.">
            <a:extLst>
              <a:ext uri="{FF2B5EF4-FFF2-40B4-BE49-F238E27FC236}">
                <a16:creationId xmlns:a16="http://schemas.microsoft.com/office/drawing/2014/main" id="{8A4480B6-5231-5EE3-AAB3-712BED786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5099" y="2341507"/>
            <a:ext cx="4018464" cy="27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8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3200375" y="114079"/>
            <a:ext cx="858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tx2"/>
                </a:solidFill>
                <a:latin typeface="Covered By Your Grace" panose="020F0502020204030204"/>
              </a:rPr>
              <a:t>Ein paar erste Eindrücke</a:t>
            </a:r>
          </a:p>
          <a:p>
            <a:pPr algn="r"/>
            <a:r>
              <a:rPr lang="de-DE" sz="3600" dirty="0">
                <a:solidFill>
                  <a:schemeClr val="tx2"/>
                </a:solidFill>
                <a:latin typeface="Covered By Your Grace" panose="020F0502020204030204"/>
              </a:rPr>
              <a:t> Esszimmer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270868" y="1437519"/>
            <a:ext cx="854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rlow Semi Condensed Medium" panose="00000606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14079"/>
            <a:ext cx="1474121" cy="67330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139738" y="1375963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fik 6" descr="Ein Bild, das Im Haus, Wand, Fenster, Inneneinrichtung enthält.&#10;&#10;KI-generierte Inhalte können fehlerhaft sein.">
            <a:extLst>
              <a:ext uri="{FF2B5EF4-FFF2-40B4-BE49-F238E27FC236}">
                <a16:creationId xmlns:a16="http://schemas.microsoft.com/office/drawing/2014/main" id="{30F52AD0-80DF-2BF1-6345-45CC2E9F3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2902" y="2237447"/>
            <a:ext cx="4798979" cy="3599234"/>
          </a:xfrm>
          <a:prstGeom prst="rect">
            <a:avLst/>
          </a:prstGeom>
        </p:spPr>
      </p:pic>
      <p:pic>
        <p:nvPicPr>
          <p:cNvPr id="11" name="Grafik 10" descr="Ein Bild, das Im Haus, Wand, Szene, Mobiliar enthält.&#10;&#10;KI-generierte Inhalte können fehlerhaft sein.">
            <a:extLst>
              <a:ext uri="{FF2B5EF4-FFF2-40B4-BE49-F238E27FC236}">
                <a16:creationId xmlns:a16="http://schemas.microsoft.com/office/drawing/2014/main" id="{ECE0AC37-FDCB-911F-D7E0-948672A6B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915" y="2345665"/>
            <a:ext cx="4777136" cy="35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A4D709-A64F-4999-838A-77155E2F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3270868" cy="6847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EBAD7B2-BBC6-45BE-B759-39234DF666DA}"/>
              </a:ext>
            </a:extLst>
          </p:cNvPr>
          <p:cNvSpPr txBox="1"/>
          <p:nvPr/>
        </p:nvSpPr>
        <p:spPr>
          <a:xfrm>
            <a:off x="1140693" y="114079"/>
            <a:ext cx="1064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344068"/>
                </a:solidFill>
                <a:latin typeface="Covered By Your Grace" panose="020F0502020204030204"/>
              </a:rPr>
              <a:t>Kontaktieren Sie uns</a:t>
            </a:r>
            <a:endParaRPr lang="de-DE" sz="3200" b="1" dirty="0">
              <a:solidFill>
                <a:schemeClr val="tx2"/>
              </a:solidFill>
              <a:latin typeface="Covered By Your Grace" panose="020F0502020204030204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B01F3F-90FE-4B7E-8DEE-0763E76C0EC8}"/>
              </a:ext>
            </a:extLst>
          </p:cNvPr>
          <p:cNvSpPr/>
          <p:nvPr/>
        </p:nvSpPr>
        <p:spPr>
          <a:xfrm>
            <a:off x="3482477" y="1090193"/>
            <a:ext cx="85484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2800" dirty="0">
                <a:solidFill>
                  <a:srgbClr val="0070C0"/>
                </a:solidFill>
                <a:latin typeface="Barlow" panose="00000500000000000000" pitchFamily="2" charset="0"/>
              </a:rPr>
              <a:t>Für weitere Fragen und Anregungen:</a:t>
            </a:r>
          </a:p>
          <a:p>
            <a:pPr lvl="0" algn="r"/>
            <a:endParaRPr lang="de-DE" sz="2800" b="1" dirty="0">
              <a:solidFill>
                <a:srgbClr val="0070C0"/>
              </a:solidFill>
              <a:latin typeface="Barlow" panose="00000500000000000000" pitchFamily="2" charset="0"/>
            </a:endParaRPr>
          </a:p>
          <a:p>
            <a:pPr lvl="0" algn="r"/>
            <a:r>
              <a:rPr lang="de-DE" sz="2400" b="1" dirty="0">
                <a:solidFill>
                  <a:srgbClr val="0070C0"/>
                </a:solidFill>
                <a:latin typeface="Barlow" panose="00000500000000000000" pitchFamily="2" charset="0"/>
              </a:rPr>
              <a:t>Pädagogische Leitung</a:t>
            </a:r>
          </a:p>
          <a:p>
            <a:pPr algn="r"/>
            <a:r>
              <a:rPr lang="de-DE" sz="2000" dirty="0">
                <a:solidFill>
                  <a:srgbClr val="0070C0"/>
                </a:solidFill>
                <a:latin typeface="Barlow" panose="00000500000000000000" pitchFamily="2" charset="0"/>
              </a:rPr>
              <a:t>Assil Amin</a:t>
            </a:r>
          </a:p>
          <a:p>
            <a:pPr algn="r"/>
            <a:r>
              <a:rPr lang="de-DE" dirty="0">
                <a:solidFill>
                  <a:srgbClr val="0070C0"/>
                </a:solidFill>
                <a:latin typeface="Barlow" panose="00000500000000000000" pitchFamily="2" charset="0"/>
              </a:rPr>
              <a:t> </a:t>
            </a:r>
            <a:r>
              <a:rPr lang="de-DE" sz="1600" b="1" dirty="0">
                <a:solidFill>
                  <a:srgbClr val="0070C0"/>
                </a:solidFill>
                <a:latin typeface="Barlow" panose="00000500000000000000" pitchFamily="2" charset="0"/>
              </a:rPr>
              <a:t>WaBeQ GmbH gemeinnützig</a:t>
            </a:r>
            <a:endParaRPr lang="de-DE" sz="1600" dirty="0">
              <a:solidFill>
                <a:srgbClr val="0070C0"/>
              </a:solidFill>
              <a:latin typeface="Barlow" panose="00000500000000000000" pitchFamily="2" charset="0"/>
            </a:endParaRP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Waller Beschäftigungs- und Qualifizierungsgesellschaft mbH gemeinnützig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Getreidestr. 16-18, 28217 Bremen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Telefon: 0421 9896 0530 | Mobil: 0176 8496 6888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E-Mail: </a:t>
            </a:r>
            <a:r>
              <a:rPr lang="de-DE" sz="1600" u="sng" dirty="0">
                <a:solidFill>
                  <a:srgbClr val="0070C0"/>
                </a:solidFill>
                <a:latin typeface="Barlow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a.amin@wabeq.de</a:t>
            </a:r>
            <a:endParaRPr lang="de-DE" sz="1600" u="sng" dirty="0">
              <a:solidFill>
                <a:srgbClr val="0070C0"/>
              </a:solidFill>
              <a:latin typeface="Barlow" panose="00000500000000000000" pitchFamily="2" charset="0"/>
            </a:endParaRPr>
          </a:p>
          <a:p>
            <a:pPr algn="r"/>
            <a:endParaRPr lang="de-DE" sz="1600" u="sng" dirty="0">
              <a:solidFill>
                <a:srgbClr val="0070C0"/>
              </a:solidFill>
              <a:latin typeface="Barlow" panose="00000500000000000000" pitchFamily="2" charset="0"/>
            </a:endParaRPr>
          </a:p>
          <a:p>
            <a:pPr lvl="0" algn="r"/>
            <a:r>
              <a:rPr lang="de-DE" sz="2400" b="1" dirty="0">
                <a:solidFill>
                  <a:srgbClr val="0070C0"/>
                </a:solidFill>
                <a:latin typeface="Barlow" panose="00000500000000000000" pitchFamily="2" charset="0"/>
              </a:rPr>
              <a:t>Teamleitung</a:t>
            </a:r>
          </a:p>
          <a:p>
            <a:pPr algn="r"/>
            <a:r>
              <a:rPr lang="de-DE" sz="2000" dirty="0">
                <a:solidFill>
                  <a:srgbClr val="0070C0"/>
                </a:solidFill>
                <a:latin typeface="Barlow" panose="00000500000000000000" pitchFamily="2" charset="0"/>
              </a:rPr>
              <a:t>Ana-Maria Sandu</a:t>
            </a:r>
          </a:p>
          <a:p>
            <a:pPr algn="r"/>
            <a:r>
              <a:rPr lang="de-DE" dirty="0">
                <a:solidFill>
                  <a:srgbClr val="0070C0"/>
                </a:solidFill>
                <a:latin typeface="Barlow" panose="00000500000000000000" pitchFamily="2" charset="0"/>
              </a:rPr>
              <a:t> </a:t>
            </a:r>
            <a:r>
              <a:rPr lang="de-DE" sz="1600" b="1" dirty="0">
                <a:solidFill>
                  <a:srgbClr val="0070C0"/>
                </a:solidFill>
                <a:latin typeface="Barlow" panose="00000500000000000000" pitchFamily="2" charset="0"/>
              </a:rPr>
              <a:t>WaBeQ GmbH gemeinnützig</a:t>
            </a:r>
            <a:endParaRPr lang="de-DE" sz="1600" dirty="0">
              <a:solidFill>
                <a:srgbClr val="0070C0"/>
              </a:solidFill>
              <a:latin typeface="Barlow" panose="00000500000000000000" pitchFamily="2" charset="0"/>
            </a:endParaRP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Waller Beschäftigungs- und Qualifizierungsgesellschaft mbH gemeinnützig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Jugendwohnen Nord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Burgdammer Postweg 14, 28717 Bremen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Mobil: 0155 6349 7644</a:t>
            </a:r>
          </a:p>
          <a:p>
            <a:pPr algn="r"/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E-Mail: </a:t>
            </a:r>
            <a:r>
              <a:rPr lang="de-DE" sz="1600" u="sng" dirty="0">
                <a:solidFill>
                  <a:srgbClr val="0070C0"/>
                </a:solidFill>
                <a:latin typeface="Barlow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a.sandu@wabeq.de</a:t>
            </a:r>
            <a:r>
              <a:rPr lang="de-DE" sz="1600" dirty="0">
                <a:solidFill>
                  <a:srgbClr val="0070C0"/>
                </a:solidFill>
                <a:latin typeface="Barlow" panose="00000500000000000000" pitchFamily="2" charset="0"/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803D97-527A-446B-8A59-2750896DBA46}"/>
              </a:ext>
            </a:extLst>
          </p:cNvPr>
          <p:cNvSpPr txBox="1"/>
          <p:nvPr/>
        </p:nvSpPr>
        <p:spPr>
          <a:xfrm>
            <a:off x="958646" y="10885"/>
            <a:ext cx="1474121" cy="67330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3200" b="1" cap="all" spc="200" dirty="0">
                <a:solidFill>
                  <a:schemeClr val="bg1"/>
                </a:solidFill>
                <a:latin typeface="Covered By Your Grace"/>
              </a:rPr>
              <a:t>Jugend Wohngruppe</a:t>
            </a:r>
            <a:endParaRPr lang="de-DE" sz="3200" b="1" dirty="0">
              <a:solidFill>
                <a:schemeClr val="bg1"/>
              </a:solidFill>
              <a:latin typeface="Covered By Your Grace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4393F7F-BC21-49E6-965E-8559CE3BCE48}"/>
              </a:ext>
            </a:extLst>
          </p:cNvPr>
          <p:cNvCxnSpPr/>
          <p:nvPr/>
        </p:nvCxnSpPr>
        <p:spPr>
          <a:xfrm flipH="1">
            <a:off x="4324563" y="986856"/>
            <a:ext cx="7543800" cy="0"/>
          </a:xfrm>
          <a:prstGeom prst="line">
            <a:avLst/>
          </a:prstGeom>
          <a:ln w="44450">
            <a:solidFill>
              <a:srgbClr val="3440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79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Breitbild</PresentationFormat>
  <Paragraphs>106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Barlow</vt:lpstr>
      <vt:lpstr>Barlow Semi Condensed Medium</vt:lpstr>
      <vt:lpstr>Covered By Your Grace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Assil Amin Barial</dc:creator>
  <cp:lastModifiedBy>Ana Maria Sandu</cp:lastModifiedBy>
  <cp:revision>7</cp:revision>
  <cp:lastPrinted>2025-04-29T10:43:22Z</cp:lastPrinted>
  <dcterms:created xsi:type="dcterms:W3CDTF">2025-04-25T15:32:12Z</dcterms:created>
  <dcterms:modified xsi:type="dcterms:W3CDTF">2025-04-29T13:44:42Z</dcterms:modified>
</cp:coreProperties>
</file>